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2" r:id="rId4"/>
    <p:sldId id="263" r:id="rId5"/>
    <p:sldId id="261" r:id="rId6"/>
    <p:sldId id="259" r:id="rId7"/>
    <p:sldId id="260" r:id="rId8"/>
    <p:sldId id="264" r:id="rId9"/>
    <p:sldId id="266" r:id="rId10"/>
    <p:sldId id="267"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2" d="100"/>
          <a:sy n="72" d="100"/>
        </p:scale>
        <p:origin x="45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9/28/2019</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‹Nº›</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s-ES"/>
              <a:t>Editar el estilo de texto del patrón</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
        <p:nvSpPr>
          <p:cNvPr id="8" name="Title 1"/>
          <p:cNvSpPr>
            <a:spLocks noGrp="1"/>
          </p:cNvSpPr>
          <p:nvPr>
            <p:ph type="title"/>
          </p:nvPr>
        </p:nvSpPr>
        <p:spPr>
          <a:xfrm>
            <a:off x="685801" y="609600"/>
            <a:ext cx="10131425" cy="1456267"/>
          </a:xfrm>
        </p:spPr>
        <p:txBody>
          <a:bodyPr/>
          <a:lstStyle/>
          <a:p>
            <a:r>
              <a:rPr lang="es-ES"/>
              <a:t>Haga clic para modificar el estilo de título del patrón</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B61BEF0D-F0BB-DE4B-95CE-6DB70DBA9567}" type="datetimeFigureOut">
              <a:rPr lang="en-US" dirty="0"/>
              <a:pPr/>
              <a:t>9/28/2019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9/28/2019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dirty="0"/>
              <a:pPr/>
              <a:t>9/28/2019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9/28/2019</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962399" y="1041401"/>
            <a:ext cx="7197726" cy="2324100"/>
          </a:xfrm>
        </p:spPr>
        <p:txBody>
          <a:bodyPr/>
          <a:lstStyle/>
          <a:p>
            <a:pPr algn="ctr"/>
            <a:r>
              <a:rPr lang="es-CO" dirty="0">
                <a:latin typeface="Times New Roman" panose="02020603050405020304" pitchFamily="18" charset="0"/>
                <a:cs typeface="Times New Roman" panose="02020603050405020304" pitchFamily="18" charset="0"/>
              </a:rPr>
              <a:t>CUBOS</a:t>
            </a:r>
            <a:br>
              <a:rPr lang="es-CO" dirty="0">
                <a:latin typeface="Times New Roman" panose="02020603050405020304" pitchFamily="18" charset="0"/>
                <a:cs typeface="Times New Roman" panose="02020603050405020304" pitchFamily="18" charset="0"/>
              </a:rPr>
            </a:br>
            <a:r>
              <a:rPr lang="es-CO" dirty="0">
                <a:latin typeface="Times New Roman" panose="02020603050405020304" pitchFamily="18" charset="0"/>
                <a:cs typeface="Times New Roman" panose="02020603050405020304" pitchFamily="18" charset="0"/>
              </a:rPr>
              <a:t> Y </a:t>
            </a:r>
            <a:br>
              <a:rPr lang="es-CO" dirty="0">
                <a:latin typeface="Times New Roman" panose="02020603050405020304" pitchFamily="18" charset="0"/>
                <a:cs typeface="Times New Roman" panose="02020603050405020304" pitchFamily="18" charset="0"/>
              </a:rPr>
            </a:br>
            <a:r>
              <a:rPr lang="es-CO" dirty="0">
                <a:latin typeface="Times New Roman" panose="02020603050405020304" pitchFamily="18" charset="0"/>
                <a:cs typeface="Times New Roman" panose="02020603050405020304" pitchFamily="18" charset="0"/>
              </a:rPr>
              <a:t>DATAMARTS</a:t>
            </a:r>
            <a:endParaRPr lang="en-US" dirty="0">
              <a:latin typeface="Times New Roman" panose="02020603050405020304" pitchFamily="18" charset="0"/>
              <a:cs typeface="Times New Roman" panose="02020603050405020304" pitchFamily="18" charset="0"/>
            </a:endParaRPr>
          </a:p>
        </p:txBody>
      </p:sp>
      <p:sp>
        <p:nvSpPr>
          <p:cNvPr id="3" name="Subtítulo 2"/>
          <p:cNvSpPr>
            <a:spLocks noGrp="1"/>
          </p:cNvSpPr>
          <p:nvPr>
            <p:ph type="subTitle" idx="1"/>
          </p:nvPr>
        </p:nvSpPr>
        <p:spPr/>
        <p:txBody>
          <a:bodyPr>
            <a:normAutofit fontScale="92500" lnSpcReduction="10000"/>
          </a:bodyPr>
          <a:lstStyle/>
          <a:p>
            <a:pPr algn="ctr"/>
            <a:r>
              <a:rPr lang="es-CO" dirty="0"/>
              <a:t>Liliana Betancur</a:t>
            </a:r>
          </a:p>
          <a:p>
            <a:pPr algn="ctr"/>
            <a:r>
              <a:rPr lang="es-CO" dirty="0"/>
              <a:t>Stiven echeverri</a:t>
            </a:r>
          </a:p>
          <a:p>
            <a:pPr algn="ctr"/>
            <a:endParaRPr lang="es-CO" dirty="0"/>
          </a:p>
          <a:p>
            <a:pPr algn="ctr"/>
            <a:r>
              <a:rPr lang="es-CO" dirty="0"/>
              <a:t>Bases de datos 2</a:t>
            </a:r>
            <a:endParaRPr lang="en-US" dirty="0"/>
          </a:p>
        </p:txBody>
      </p:sp>
    </p:spTree>
    <p:extLst>
      <p:ext uri="{BB962C8B-B14F-4D97-AF65-F5344CB8AC3E}">
        <p14:creationId xmlns:p14="http://schemas.microsoft.com/office/powerpoint/2010/main" val="4226207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31427A-CB44-4EDC-ACFB-D6B3E089E2D9}"/>
              </a:ext>
            </a:extLst>
          </p:cNvPr>
          <p:cNvSpPr>
            <a:spLocks noGrp="1"/>
          </p:cNvSpPr>
          <p:nvPr>
            <p:ph type="title"/>
          </p:nvPr>
        </p:nvSpPr>
        <p:spPr/>
        <p:txBody>
          <a:bodyPr/>
          <a:lstStyle/>
          <a:p>
            <a:pPr algn="ctr"/>
            <a:r>
              <a:rPr lang="es-ES" dirty="0">
                <a:latin typeface="Times New Roman" panose="02020603050405020304" pitchFamily="18" charset="0"/>
                <a:cs typeface="Times New Roman" panose="02020603050405020304" pitchFamily="18" charset="0"/>
              </a:rPr>
              <a:t>DATAMART</a:t>
            </a:r>
            <a:endParaRPr lang="es-CO" dirty="0">
              <a:latin typeface="Times New Roman" panose="02020603050405020304" pitchFamily="18" charset="0"/>
              <a:cs typeface="Times New Roman" panose="02020603050405020304" pitchFamily="18" charset="0"/>
            </a:endParaRPr>
          </a:p>
        </p:txBody>
      </p:sp>
      <p:pic>
        <p:nvPicPr>
          <p:cNvPr id="5" name="Marcador de contenido 4">
            <a:extLst>
              <a:ext uri="{FF2B5EF4-FFF2-40B4-BE49-F238E27FC236}">
                <a16:creationId xmlns:a16="http://schemas.microsoft.com/office/drawing/2014/main" id="{C81EAE69-F735-42ED-8FDF-2CC715876BBD}"/>
              </a:ext>
            </a:extLst>
          </p:cNvPr>
          <p:cNvPicPr>
            <a:picLocks noGrp="1" noChangeAspect="1"/>
          </p:cNvPicPr>
          <p:nvPr>
            <p:ph idx="1"/>
          </p:nvPr>
        </p:nvPicPr>
        <p:blipFill>
          <a:blip r:embed="rId2"/>
          <a:stretch>
            <a:fillRect/>
          </a:stretch>
        </p:blipFill>
        <p:spPr>
          <a:xfrm>
            <a:off x="2575471" y="2141538"/>
            <a:ext cx="6352083" cy="3649662"/>
          </a:xfrm>
        </p:spPr>
      </p:pic>
    </p:spTree>
    <p:extLst>
      <p:ext uri="{BB962C8B-B14F-4D97-AF65-F5344CB8AC3E}">
        <p14:creationId xmlns:p14="http://schemas.microsoft.com/office/powerpoint/2010/main" val="2703419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ABF08A-D7DB-4B2A-89D8-23A07C929631}"/>
              </a:ext>
            </a:extLst>
          </p:cNvPr>
          <p:cNvSpPr>
            <a:spLocks noGrp="1"/>
          </p:cNvSpPr>
          <p:nvPr>
            <p:ph type="title"/>
          </p:nvPr>
        </p:nvSpPr>
        <p:spPr/>
        <p:txBody>
          <a:bodyPr/>
          <a:lstStyle/>
          <a:p>
            <a:r>
              <a:rPr lang="es-ES" dirty="0"/>
              <a:t>referencias</a:t>
            </a:r>
            <a:endParaRPr lang="es-CO" dirty="0"/>
          </a:p>
        </p:txBody>
      </p:sp>
      <p:sp>
        <p:nvSpPr>
          <p:cNvPr id="3" name="Marcador de contenido 2">
            <a:extLst>
              <a:ext uri="{FF2B5EF4-FFF2-40B4-BE49-F238E27FC236}">
                <a16:creationId xmlns:a16="http://schemas.microsoft.com/office/drawing/2014/main" id="{5A87205F-BA50-41A0-ADDB-FB91E355F673}"/>
              </a:ext>
            </a:extLst>
          </p:cNvPr>
          <p:cNvSpPr>
            <a:spLocks noGrp="1"/>
          </p:cNvSpPr>
          <p:nvPr>
            <p:ph idx="1"/>
          </p:nvPr>
        </p:nvSpPr>
        <p:spPr/>
        <p:txBody>
          <a:bodyPr anchor="t"/>
          <a:lstStyle/>
          <a:p>
            <a:r>
              <a:rPr lang="es-ES" dirty="0"/>
              <a:t>Castillo, J. Y., &amp; </a:t>
            </a:r>
            <a:r>
              <a:rPr lang="es-ES" dirty="0" err="1"/>
              <a:t>Paniora</a:t>
            </a:r>
            <a:r>
              <a:rPr lang="es-ES" dirty="0"/>
              <a:t>, L. P. (2012). Implementación de un Datamart como una solución de Inteligencia de Negocios para el área de logística de T-Impulso. </a:t>
            </a:r>
            <a:r>
              <a:rPr lang="es-ES" i="1" dirty="0"/>
              <a:t>Revista de investigación de Sistemas e Informática</a:t>
            </a:r>
            <a:r>
              <a:rPr lang="es-ES" dirty="0"/>
              <a:t>, </a:t>
            </a:r>
            <a:r>
              <a:rPr lang="es-ES" i="1" dirty="0"/>
              <a:t>10</a:t>
            </a:r>
            <a:r>
              <a:rPr lang="es-ES" dirty="0"/>
              <a:t>(1), 53-63.</a:t>
            </a:r>
            <a:endParaRPr lang="es-CO" dirty="0"/>
          </a:p>
        </p:txBody>
      </p:sp>
    </p:spTree>
    <p:extLst>
      <p:ext uri="{BB962C8B-B14F-4D97-AF65-F5344CB8AC3E}">
        <p14:creationId xmlns:p14="http://schemas.microsoft.com/office/powerpoint/2010/main" val="1509209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6590" y="3697942"/>
            <a:ext cx="9298819" cy="1048625"/>
          </a:xfrm>
        </p:spPr>
        <p:txBody>
          <a:bodyPr>
            <a:normAutofit fontScale="90000"/>
          </a:bodyPr>
          <a:lstStyle/>
          <a:p>
            <a:r>
              <a:rPr lang="es-CO" dirty="0">
                <a:latin typeface="Times New Roman" panose="02020603050405020304" pitchFamily="18" charset="0"/>
                <a:cs typeface="Times New Roman" panose="02020603050405020304" pitchFamily="18" charset="0"/>
              </a:rPr>
              <a:t>DATAMART</a:t>
            </a:r>
            <a:br>
              <a:rPr lang="es-CO" dirty="0">
                <a:latin typeface="Algerian" panose="04020705040A02060702" pitchFamily="82" charset="0"/>
              </a:rPr>
            </a:br>
            <a:br>
              <a:rPr lang="es-CO" dirty="0">
                <a:latin typeface="Algerian" panose="04020705040A02060702" pitchFamily="82" charset="0"/>
              </a:rPr>
            </a:br>
            <a:r>
              <a:rPr lang="es-CO" sz="3100" cap="none" dirty="0">
                <a:latin typeface="Times New Roman" panose="02020603050405020304" pitchFamily="18" charset="0"/>
                <a:cs typeface="Times New Roman" panose="02020603050405020304" pitchFamily="18" charset="0"/>
              </a:rPr>
              <a:t>U</a:t>
            </a:r>
            <a:r>
              <a:rPr lang="es-ES" sz="3100" cap="none" dirty="0">
                <a:latin typeface="Times New Roman" panose="02020603050405020304" pitchFamily="18" charset="0"/>
                <a:cs typeface="Times New Roman" panose="02020603050405020304" pitchFamily="18" charset="0"/>
              </a:rPr>
              <a:t>n datamart es una base de datos departamental, especializada en el almacenamiento de los datos de un área de negocio específica</a:t>
            </a:r>
            <a:r>
              <a:rPr lang="es-ES" sz="3100" b="1" dirty="0">
                <a:latin typeface="Times New Roman" panose="02020603050405020304" pitchFamily="18" charset="0"/>
                <a:cs typeface="Times New Roman" panose="02020603050405020304" pitchFamily="18" charset="0"/>
              </a:rPr>
              <a:t>.</a:t>
            </a:r>
            <a:br>
              <a:rPr lang="es-ES" sz="3100" b="1" dirty="0">
                <a:latin typeface="Times New Roman" panose="02020603050405020304" pitchFamily="18" charset="0"/>
                <a:cs typeface="Times New Roman" panose="02020603050405020304" pitchFamily="18" charset="0"/>
              </a:rPr>
            </a:br>
            <a:r>
              <a:rPr lang="es-ES" sz="3100" cap="none" dirty="0">
                <a:latin typeface="Times New Roman" panose="02020603050405020304" pitchFamily="18" charset="0"/>
                <a:cs typeface="Times New Roman" panose="02020603050405020304" pitchFamily="18" charset="0"/>
              </a:rPr>
              <a:t>se caracteriza por disponer la estructura óptima de datos para analizar la información al detalle desde todas las perspectivas que afecten a los procesos de dicho departamento un datamart puede ser alimentado desde los datos de un </a:t>
            </a:r>
            <a:r>
              <a:rPr lang="es-ES" sz="3100" cap="none" dirty="0" err="1">
                <a:latin typeface="Times New Roman" panose="02020603050405020304" pitchFamily="18" charset="0"/>
                <a:cs typeface="Times New Roman" panose="02020603050405020304" pitchFamily="18" charset="0"/>
              </a:rPr>
              <a:t>datawarehouse</a:t>
            </a:r>
            <a:r>
              <a:rPr lang="es-ES" sz="3100" cap="none" dirty="0">
                <a:latin typeface="Times New Roman" panose="02020603050405020304" pitchFamily="18" charset="0"/>
                <a:cs typeface="Times New Roman" panose="02020603050405020304" pitchFamily="18" charset="0"/>
              </a:rPr>
              <a:t>, o integrar por si mismo un compendio de distintas fuentes de información.</a:t>
            </a:r>
            <a:br>
              <a:rPr lang="es-ES" sz="3100" cap="none" dirty="0">
                <a:latin typeface="Times New Roman" panose="02020603050405020304" pitchFamily="18" charset="0"/>
                <a:cs typeface="Times New Roman" panose="02020603050405020304" pitchFamily="18" charset="0"/>
              </a:rPr>
            </a:br>
            <a:br>
              <a:rPr lang="es-ES" cap="none" dirty="0"/>
            </a:br>
            <a:br>
              <a:rPr lang="es-ES" cap="none" dirty="0"/>
            </a:br>
            <a:br>
              <a:rPr lang="es-ES" sz="1800" b="1" dirty="0">
                <a:latin typeface="Arial Black" panose="020B0A04020102020204" pitchFamily="34" charset="0"/>
              </a:rPr>
            </a:br>
            <a:br>
              <a:rPr lang="en-US" sz="1800" dirty="0"/>
            </a:br>
            <a:endParaRPr lang="en-US" dirty="0"/>
          </a:p>
        </p:txBody>
      </p:sp>
    </p:spTree>
    <p:extLst>
      <p:ext uri="{BB962C8B-B14F-4D97-AF65-F5344CB8AC3E}">
        <p14:creationId xmlns:p14="http://schemas.microsoft.com/office/powerpoint/2010/main" val="26971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E7A8C0-D72C-4B48-8730-0D9B2C991B63}"/>
              </a:ext>
            </a:extLst>
          </p:cNvPr>
          <p:cNvSpPr>
            <a:spLocks noGrp="1"/>
          </p:cNvSpPr>
          <p:nvPr>
            <p:ph type="title"/>
          </p:nvPr>
        </p:nvSpPr>
        <p:spPr/>
        <p:txBody>
          <a:bodyPr/>
          <a:lstStyle/>
          <a:p>
            <a:r>
              <a:rPr lang="es-ES" dirty="0"/>
              <a:t>CLASIFICACIÓN DEL DATAMART </a:t>
            </a:r>
            <a:endParaRPr lang="es-CO" dirty="0"/>
          </a:p>
        </p:txBody>
      </p:sp>
      <p:sp>
        <p:nvSpPr>
          <p:cNvPr id="3" name="Marcador de contenido 2">
            <a:extLst>
              <a:ext uri="{FF2B5EF4-FFF2-40B4-BE49-F238E27FC236}">
                <a16:creationId xmlns:a16="http://schemas.microsoft.com/office/drawing/2014/main" id="{CB787F8B-317F-4BBC-8A7F-B6B734055317}"/>
              </a:ext>
            </a:extLst>
          </p:cNvPr>
          <p:cNvSpPr>
            <a:spLocks noGrp="1"/>
          </p:cNvSpPr>
          <p:nvPr>
            <p:ph idx="1"/>
          </p:nvPr>
        </p:nvSpPr>
        <p:spPr>
          <a:xfrm>
            <a:off x="785309" y="2184201"/>
            <a:ext cx="10209007" cy="3883112"/>
          </a:xfrm>
        </p:spPr>
        <p:txBody>
          <a:bodyPr anchor="t">
            <a:normAutofit fontScale="25000" lnSpcReduction="20000"/>
          </a:bodyPr>
          <a:lstStyle/>
          <a:p>
            <a:pPr algn="just"/>
            <a:r>
              <a:rPr lang="es-ES" sz="11200" dirty="0">
                <a:latin typeface="Times New Roman" panose="02020603050405020304" pitchFamily="18" charset="0"/>
                <a:cs typeface="Times New Roman" panose="02020603050405020304" pitchFamily="18" charset="0"/>
              </a:rPr>
              <a:t>Datamart dependiente: son aquellos que reciben los datos desde una Datawarehouse. </a:t>
            </a:r>
          </a:p>
          <a:p>
            <a:pPr marL="0" indent="0" algn="just">
              <a:buNone/>
            </a:pPr>
            <a:r>
              <a:rPr lang="es-ES" sz="11200" dirty="0">
                <a:latin typeface="Times New Roman" panose="02020603050405020304" pitchFamily="18" charset="0"/>
                <a:cs typeface="Times New Roman" panose="02020603050405020304" pitchFamily="18" charset="0"/>
              </a:rPr>
              <a:t>      En este tipo de Datamart la fuente de los datos es única.</a:t>
            </a:r>
          </a:p>
          <a:p>
            <a:pPr algn="just"/>
            <a:r>
              <a:rPr lang="es-ES" sz="11200" dirty="0">
                <a:latin typeface="Times New Roman" panose="02020603050405020304" pitchFamily="18" charset="0"/>
                <a:cs typeface="Times New Roman" panose="02020603050405020304" pitchFamily="18" charset="0"/>
              </a:rPr>
              <a:t>Datamart Independiente: toman sus datos directamente desde los sistemas transaccionales y no dependen de otros </a:t>
            </a:r>
            <a:r>
              <a:rPr lang="es-ES" sz="11200" dirty="0" err="1">
                <a:latin typeface="Times New Roman" panose="02020603050405020304" pitchFamily="18" charset="0"/>
                <a:cs typeface="Times New Roman" panose="02020603050405020304" pitchFamily="18" charset="0"/>
              </a:rPr>
              <a:t>Datawarehouse</a:t>
            </a:r>
            <a:r>
              <a:rPr lang="es-ES" sz="11200" dirty="0">
                <a:latin typeface="Times New Roman" panose="02020603050405020304" pitchFamily="18" charset="0"/>
                <a:cs typeface="Times New Roman" panose="02020603050405020304" pitchFamily="18" charset="0"/>
              </a:rPr>
              <a:t>. Este tipo de Datamart se alimenta generalmente de las organizaciones</a:t>
            </a:r>
          </a:p>
          <a:p>
            <a:pPr algn="just"/>
            <a:r>
              <a:rPr lang="es-ES" sz="11200" dirty="0">
                <a:latin typeface="Times New Roman" panose="02020603050405020304" pitchFamily="18" charset="0"/>
                <a:cs typeface="Times New Roman" panose="02020603050405020304" pitchFamily="18" charset="0"/>
              </a:rPr>
              <a:t>Datamart Hibrido: permiten combinar las fuentes de datos de un DataWarehouse corporativo con otras fuentes de datos tales como sistemas transaccionales y/o operacionales</a:t>
            </a:r>
          </a:p>
          <a:p>
            <a:pPr marL="0" indent="0">
              <a:buNone/>
            </a:pPr>
            <a:r>
              <a:rPr lang="es-ES" sz="8800" dirty="0">
                <a:latin typeface="Times New Roman" panose="02020603050405020304" pitchFamily="18" charset="0"/>
                <a:cs typeface="Times New Roman" panose="02020603050405020304" pitchFamily="18" charset="0"/>
              </a:rPr>
              <a:t>.</a:t>
            </a:r>
          </a:p>
          <a:p>
            <a:endParaRPr lang="es-ES" dirty="0"/>
          </a:p>
          <a:p>
            <a:endParaRPr lang="es-ES" dirty="0"/>
          </a:p>
          <a:p>
            <a:endParaRPr lang="es-ES" dirty="0"/>
          </a:p>
          <a:p>
            <a:endParaRPr lang="es-CO" dirty="0"/>
          </a:p>
        </p:txBody>
      </p:sp>
    </p:spTree>
    <p:extLst>
      <p:ext uri="{BB962C8B-B14F-4D97-AF65-F5344CB8AC3E}">
        <p14:creationId xmlns:p14="http://schemas.microsoft.com/office/powerpoint/2010/main" val="3485861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20E7EE-1D1A-4045-AA25-BE21BC14A05E}"/>
              </a:ext>
            </a:extLst>
          </p:cNvPr>
          <p:cNvSpPr>
            <a:spLocks noGrp="1"/>
          </p:cNvSpPr>
          <p:nvPr>
            <p:ph type="title"/>
          </p:nvPr>
        </p:nvSpPr>
        <p:spPr/>
        <p:txBody>
          <a:bodyPr/>
          <a:lstStyle/>
          <a:p>
            <a:r>
              <a:rPr lang="es-ES" dirty="0">
                <a:latin typeface="Times New Roman" panose="02020603050405020304" pitchFamily="18" charset="0"/>
                <a:cs typeface="Times New Roman" panose="02020603050405020304" pitchFamily="18" charset="0"/>
              </a:rPr>
              <a:t>Tipos de </a:t>
            </a:r>
            <a:r>
              <a:rPr lang="es-ES" dirty="0" err="1">
                <a:latin typeface="Times New Roman" panose="02020603050405020304" pitchFamily="18" charset="0"/>
                <a:cs typeface="Times New Roman" panose="02020603050405020304" pitchFamily="18" charset="0"/>
              </a:rPr>
              <a:t>datamarts</a:t>
            </a:r>
            <a:endParaRPr lang="es-CO" dirty="0">
              <a:latin typeface="Times New Roman" panose="02020603050405020304" pitchFamily="18"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46E30726-8F5B-452C-8A76-A30F4BD3BC01}"/>
              </a:ext>
            </a:extLst>
          </p:cNvPr>
          <p:cNvSpPr>
            <a:spLocks noGrp="1"/>
          </p:cNvSpPr>
          <p:nvPr>
            <p:ph idx="1"/>
          </p:nvPr>
        </p:nvSpPr>
        <p:spPr/>
        <p:txBody>
          <a:bodyPr anchor="t">
            <a:normAutofit lnSpcReduction="10000"/>
          </a:bodyPr>
          <a:lstStyle/>
          <a:p>
            <a:pPr algn="just"/>
            <a:r>
              <a:rPr lang="es-ES" sz="2800" dirty="0">
                <a:latin typeface="Times New Roman" panose="02020603050405020304" pitchFamily="18" charset="0"/>
                <a:cs typeface="Times New Roman" panose="02020603050405020304" pitchFamily="18" charset="0"/>
              </a:rPr>
              <a:t>Datamart OLAP: Se basan en los populares cubos OLAP, que se construyen agregando, según los requisitos de cada área o departamento, las dimensiones y los indicadores necesarios de cada cubo relacional</a:t>
            </a:r>
          </a:p>
          <a:p>
            <a:pPr algn="just"/>
            <a:r>
              <a:rPr lang="es-ES" sz="2800" dirty="0">
                <a:latin typeface="Times New Roman" panose="02020603050405020304" pitchFamily="18" charset="0"/>
                <a:cs typeface="Times New Roman" panose="02020603050405020304" pitchFamily="18" charset="0"/>
              </a:rPr>
              <a:t>Datamart OLTP: Pueden basarse en un simple extracto del Data Warehouse, no obstante, lo común es introducir mejoras en su rendimiento aprovechando las características particulares de cada área de la empresa.</a:t>
            </a:r>
          </a:p>
          <a:p>
            <a:endParaRPr lang="es-CO" dirty="0"/>
          </a:p>
        </p:txBody>
      </p:sp>
    </p:spTree>
    <p:extLst>
      <p:ext uri="{BB962C8B-B14F-4D97-AF65-F5344CB8AC3E}">
        <p14:creationId xmlns:p14="http://schemas.microsoft.com/office/powerpoint/2010/main" val="262437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9B274A-B677-46CD-BE9F-2D7BB5EBAA79}"/>
              </a:ext>
            </a:extLst>
          </p:cNvPr>
          <p:cNvSpPr>
            <a:spLocks noGrp="1"/>
          </p:cNvSpPr>
          <p:nvPr>
            <p:ph type="title"/>
          </p:nvPr>
        </p:nvSpPr>
        <p:spPr>
          <a:xfrm>
            <a:off x="685801" y="1015068"/>
            <a:ext cx="10131425" cy="1050799"/>
          </a:xfrm>
        </p:spPr>
        <p:txBody>
          <a:bodyPr>
            <a:normAutofit fontScale="90000"/>
          </a:bodyPr>
          <a:lstStyle/>
          <a:p>
            <a:r>
              <a:rPr lang="es-CO" dirty="0">
                <a:latin typeface="Algerian" panose="04020705040A02060702" pitchFamily="82" charset="0"/>
              </a:rPr>
              <a:t> </a:t>
            </a:r>
            <a:r>
              <a:rPr lang="es-CO" sz="4000" dirty="0">
                <a:latin typeface="Times New Roman" panose="02020603050405020304" pitchFamily="18" charset="0"/>
                <a:cs typeface="Times New Roman" panose="02020603050405020304" pitchFamily="18" charset="0"/>
              </a:rPr>
              <a:t>dataWarehouse</a:t>
            </a:r>
            <a:br>
              <a:rPr lang="es-CO" dirty="0">
                <a:latin typeface="Algerian" panose="04020705040A02060702" pitchFamily="82" charset="0"/>
              </a:rPr>
            </a:br>
            <a:endParaRPr lang="es-CO" dirty="0"/>
          </a:p>
        </p:txBody>
      </p:sp>
      <p:sp>
        <p:nvSpPr>
          <p:cNvPr id="3" name="Marcador de contenido 2">
            <a:extLst>
              <a:ext uri="{FF2B5EF4-FFF2-40B4-BE49-F238E27FC236}">
                <a16:creationId xmlns:a16="http://schemas.microsoft.com/office/drawing/2014/main" id="{2294BA40-F99F-472A-9183-BD0B52362A43}"/>
              </a:ext>
            </a:extLst>
          </p:cNvPr>
          <p:cNvSpPr>
            <a:spLocks noGrp="1"/>
          </p:cNvSpPr>
          <p:nvPr>
            <p:ph idx="1"/>
          </p:nvPr>
        </p:nvSpPr>
        <p:spPr>
          <a:xfrm>
            <a:off x="685801" y="1975559"/>
            <a:ext cx="10131425" cy="2608976"/>
          </a:xfrm>
        </p:spPr>
        <p:txBody>
          <a:bodyPr anchor="t"/>
          <a:lstStyle/>
          <a:p>
            <a:pPr marL="0" indent="0" algn="just">
              <a:buNone/>
            </a:pPr>
            <a:r>
              <a:rPr lang="es-ES" sz="2800" dirty="0">
                <a:ln w="3175" cmpd="sng">
                  <a:noFill/>
                </a:ln>
                <a:latin typeface="Times New Roman" panose="02020603050405020304" pitchFamily="18" charset="0"/>
                <a:cs typeface="Times New Roman" panose="02020603050405020304" pitchFamily="18" charset="0"/>
              </a:rPr>
              <a:t>Funciona como un sistema centralizado que es repositorio a múltiples fuentes de alimentación de datos. Por lo general, tiene una larga vida útil y permite el acceso a información histórica</a:t>
            </a:r>
            <a:r>
              <a:rPr lang="es-ES" dirty="0">
                <a:ln w="3175" cmpd="sng">
                  <a:noFill/>
                </a:ln>
                <a:latin typeface="Times New Roman" panose="02020603050405020304" pitchFamily="18" charset="0"/>
                <a:cs typeface="Times New Roman" panose="02020603050405020304" pitchFamily="18" charset="0"/>
              </a:rPr>
              <a:t>.</a:t>
            </a:r>
            <a:endParaRPr lang="es-CO" dirty="0"/>
          </a:p>
        </p:txBody>
      </p:sp>
    </p:spTree>
    <p:extLst>
      <p:ext uri="{BB962C8B-B14F-4D97-AF65-F5344CB8AC3E}">
        <p14:creationId xmlns:p14="http://schemas.microsoft.com/office/powerpoint/2010/main" val="3959921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latin typeface="Times New Roman" panose="02020603050405020304" pitchFamily="18" charset="0"/>
                <a:cs typeface="Times New Roman" panose="02020603050405020304" pitchFamily="18" charset="0"/>
              </a:rPr>
              <a:t>Ventajas </a:t>
            </a:r>
            <a:r>
              <a:rPr lang="es-CO" dirty="0" err="1">
                <a:latin typeface="Times New Roman" panose="02020603050405020304" pitchFamily="18" charset="0"/>
                <a:cs typeface="Times New Roman" panose="02020603050405020304" pitchFamily="18" charset="0"/>
              </a:rPr>
              <a:t>datamart</a:t>
            </a:r>
            <a:endParaRPr lang="en-US"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p:txBody>
          <a:bodyPr/>
          <a:lstStyle/>
          <a:p>
            <a:pPr algn="just"/>
            <a:r>
              <a:rPr lang="es-CO" sz="2800" dirty="0">
                <a:latin typeface="Times New Roman" panose="02020603050405020304" pitchFamily="18" charset="0"/>
                <a:cs typeface="Times New Roman" panose="02020603050405020304" pitchFamily="18" charset="0"/>
              </a:rPr>
              <a:t>Poco Volumen de datos.</a:t>
            </a:r>
          </a:p>
          <a:p>
            <a:pPr algn="just"/>
            <a:r>
              <a:rPr lang="es-CO" sz="2800" dirty="0">
                <a:latin typeface="Times New Roman" panose="02020603050405020304" pitchFamily="18" charset="0"/>
                <a:cs typeface="Times New Roman" panose="02020603050405020304" pitchFamily="18" charset="0"/>
              </a:rPr>
              <a:t>Mayor rapidez de consulta</a:t>
            </a:r>
          </a:p>
          <a:p>
            <a:pPr algn="just"/>
            <a:r>
              <a:rPr lang="es-ES" sz="2800" dirty="0">
                <a:latin typeface="Times New Roman" panose="02020603050405020304" pitchFamily="18" charset="0"/>
                <a:cs typeface="Times New Roman" panose="02020603050405020304" pitchFamily="18" charset="0"/>
              </a:rPr>
              <a:t>Facilidad para la historización  de los datos</a:t>
            </a:r>
          </a:p>
          <a:p>
            <a:pPr algn="just"/>
            <a:r>
              <a:rPr lang="es-CO" sz="2800" dirty="0">
                <a:latin typeface="Times New Roman" panose="02020603050405020304" pitchFamily="18" charset="0"/>
                <a:cs typeface="Times New Roman" panose="02020603050405020304" pitchFamily="18" charset="0"/>
              </a:rPr>
              <a:t>Validación directa de la información</a:t>
            </a:r>
          </a:p>
          <a:p>
            <a:pPr marL="0" indent="0" algn="just">
              <a:buNone/>
            </a:pPr>
            <a:endParaRPr lang="es-CO" dirty="0"/>
          </a:p>
          <a:p>
            <a:endParaRPr lang="en-US" dirty="0"/>
          </a:p>
        </p:txBody>
      </p:sp>
    </p:spTree>
    <p:extLst>
      <p:ext uri="{BB962C8B-B14F-4D97-AF65-F5344CB8AC3E}">
        <p14:creationId xmlns:p14="http://schemas.microsoft.com/office/powerpoint/2010/main" val="2490308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O" dirty="0">
                <a:latin typeface="Times New Roman" panose="02020603050405020304" pitchFamily="18" charset="0"/>
                <a:cs typeface="Times New Roman" panose="02020603050405020304" pitchFamily="18" charset="0"/>
              </a:rPr>
              <a:t>Ventajas </a:t>
            </a:r>
            <a:r>
              <a:rPr lang="es-CO" dirty="0" err="1">
                <a:latin typeface="Times New Roman" panose="02020603050405020304" pitchFamily="18" charset="0"/>
                <a:cs typeface="Times New Roman" panose="02020603050405020304" pitchFamily="18" charset="0"/>
              </a:rPr>
              <a:t>datawarehouse</a:t>
            </a:r>
            <a:r>
              <a:rPr lang="es-CO"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 name="Marcador de contenido 2"/>
          <p:cNvSpPr>
            <a:spLocks noGrp="1"/>
          </p:cNvSpPr>
          <p:nvPr>
            <p:ph idx="1"/>
          </p:nvPr>
        </p:nvSpPr>
        <p:spPr/>
        <p:txBody>
          <a:bodyPr anchor="t"/>
          <a:lstStyle/>
          <a:p>
            <a:pPr algn="just"/>
            <a:r>
              <a:rPr lang="es-ES" sz="2800" dirty="0">
                <a:latin typeface="Times New Roman" panose="02020603050405020304" pitchFamily="18" charset="0"/>
                <a:cs typeface="Times New Roman" panose="02020603050405020304" pitchFamily="18" charset="0"/>
              </a:rPr>
              <a:t>En el DataWarehouse se almacenan los datos de forma amplia y detallada. Al contrario del </a:t>
            </a:r>
            <a:r>
              <a:rPr lang="es-ES" sz="2800" b="1" i="1" dirty="0">
                <a:latin typeface="Times New Roman" panose="02020603050405020304" pitchFamily="18" charset="0"/>
                <a:cs typeface="Times New Roman" panose="02020603050405020304" pitchFamily="18" charset="0"/>
              </a:rPr>
              <a:t>Data Mart</a:t>
            </a:r>
            <a:r>
              <a:rPr lang="es-ES" sz="2800" dirty="0">
                <a:latin typeface="Times New Roman" panose="02020603050405020304" pitchFamily="18" charset="0"/>
                <a:cs typeface="Times New Roman" panose="02020603050405020304" pitchFamily="18" charset="0"/>
              </a:rPr>
              <a:t>, que almacena datos de forma resumida y seleccionada.</a:t>
            </a:r>
          </a:p>
          <a:p>
            <a:pPr algn="just"/>
            <a:r>
              <a:rPr lang="es-ES" sz="2800" dirty="0">
                <a:latin typeface="Times New Roman" panose="02020603050405020304" pitchFamily="18" charset="0"/>
                <a:cs typeface="Times New Roman" panose="02020603050405020304" pitchFamily="18" charset="0"/>
              </a:rPr>
              <a:t>Es útil, sin duda, para el almacenamiento de análisis y consultas históricas. Y definitivamente permite mayor flexibilidad y rapidez en el acceso a la información.</a:t>
            </a:r>
          </a:p>
          <a:p>
            <a:endParaRPr lang="en-US" dirty="0"/>
          </a:p>
        </p:txBody>
      </p:sp>
    </p:spTree>
    <p:extLst>
      <p:ext uri="{BB962C8B-B14F-4D97-AF65-F5344CB8AC3E}">
        <p14:creationId xmlns:p14="http://schemas.microsoft.com/office/powerpoint/2010/main" val="892921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865E26-541E-436F-A932-39799E10580B}"/>
              </a:ext>
            </a:extLst>
          </p:cNvPr>
          <p:cNvSpPr>
            <a:spLocks noGrp="1"/>
          </p:cNvSpPr>
          <p:nvPr>
            <p:ph type="title"/>
          </p:nvPr>
        </p:nvSpPr>
        <p:spPr/>
        <p:txBody>
          <a:bodyPr/>
          <a:lstStyle/>
          <a:p>
            <a:r>
              <a:rPr lang="es-ES" dirty="0"/>
              <a:t>Diferencia entre un data </a:t>
            </a:r>
            <a:r>
              <a:rPr lang="es-ES" dirty="0" err="1"/>
              <a:t>warehouse</a:t>
            </a:r>
            <a:r>
              <a:rPr lang="es-ES" dirty="0"/>
              <a:t> y datamart</a:t>
            </a:r>
            <a:endParaRPr lang="es-CO" dirty="0"/>
          </a:p>
        </p:txBody>
      </p:sp>
      <p:graphicFrame>
        <p:nvGraphicFramePr>
          <p:cNvPr id="4" name="Marcador de contenido 3">
            <a:extLst>
              <a:ext uri="{FF2B5EF4-FFF2-40B4-BE49-F238E27FC236}">
                <a16:creationId xmlns:a16="http://schemas.microsoft.com/office/drawing/2014/main" id="{D392BA93-4996-42E0-8376-7A8548174437}"/>
              </a:ext>
            </a:extLst>
          </p:cNvPr>
          <p:cNvGraphicFramePr>
            <a:graphicFrameLocks noGrp="1"/>
          </p:cNvGraphicFramePr>
          <p:nvPr>
            <p:ph idx="1"/>
            <p:extLst>
              <p:ext uri="{D42A27DB-BD31-4B8C-83A1-F6EECF244321}">
                <p14:modId xmlns:p14="http://schemas.microsoft.com/office/powerpoint/2010/main" val="761682091"/>
              </p:ext>
            </p:extLst>
          </p:nvPr>
        </p:nvGraphicFramePr>
        <p:xfrm>
          <a:off x="1072179" y="2065867"/>
          <a:ext cx="10047642" cy="4389120"/>
        </p:xfrm>
        <a:graphic>
          <a:graphicData uri="http://schemas.openxmlformats.org/drawingml/2006/table">
            <a:tbl>
              <a:tblPr firstRow="1" bandRow="1">
                <a:tableStyleId>{D7AC3CCA-C797-4891-BE02-D94E43425B78}</a:tableStyleId>
              </a:tblPr>
              <a:tblGrid>
                <a:gridCol w="3361638">
                  <a:extLst>
                    <a:ext uri="{9D8B030D-6E8A-4147-A177-3AD203B41FA5}">
                      <a16:colId xmlns:a16="http://schemas.microsoft.com/office/drawing/2014/main" val="3897949251"/>
                    </a:ext>
                  </a:extLst>
                </a:gridCol>
                <a:gridCol w="3343002">
                  <a:extLst>
                    <a:ext uri="{9D8B030D-6E8A-4147-A177-3AD203B41FA5}">
                      <a16:colId xmlns:a16="http://schemas.microsoft.com/office/drawing/2014/main" val="1876352476"/>
                    </a:ext>
                  </a:extLst>
                </a:gridCol>
                <a:gridCol w="3343002">
                  <a:extLst>
                    <a:ext uri="{9D8B030D-6E8A-4147-A177-3AD203B41FA5}">
                      <a16:colId xmlns:a16="http://schemas.microsoft.com/office/drawing/2014/main" val="1125112016"/>
                    </a:ext>
                  </a:extLst>
                </a:gridCol>
              </a:tblGrid>
              <a:tr h="364470">
                <a:tc>
                  <a:txBody>
                    <a:bodyPr/>
                    <a:lstStyle/>
                    <a:p>
                      <a:endParaRPr lang="es-CO" dirty="0"/>
                    </a:p>
                  </a:txBody>
                  <a:tcPr/>
                </a:tc>
                <a:tc>
                  <a:txBody>
                    <a:bodyPr/>
                    <a:lstStyle/>
                    <a:p>
                      <a:r>
                        <a:rPr lang="es-ES" dirty="0"/>
                        <a:t>DATAWAREHOUSE</a:t>
                      </a:r>
                      <a:endParaRPr lang="es-CO" dirty="0"/>
                    </a:p>
                  </a:txBody>
                  <a:tcPr/>
                </a:tc>
                <a:tc>
                  <a:txBody>
                    <a:bodyPr/>
                    <a:lstStyle/>
                    <a:p>
                      <a:r>
                        <a:rPr lang="es-ES" dirty="0"/>
                        <a:t>DATAMART</a:t>
                      </a:r>
                      <a:endParaRPr lang="es-CO" dirty="0"/>
                    </a:p>
                  </a:txBody>
                  <a:tcPr/>
                </a:tc>
                <a:extLst>
                  <a:ext uri="{0D108BD9-81ED-4DB2-BD59-A6C34878D82A}">
                    <a16:rowId xmlns:a16="http://schemas.microsoft.com/office/drawing/2014/main" val="3371934026"/>
                  </a:ext>
                </a:extLst>
              </a:tr>
              <a:tr h="880290">
                <a:tc>
                  <a:txBody>
                    <a:bodyPr/>
                    <a:lstStyle/>
                    <a:p>
                      <a:r>
                        <a:rPr lang="es-ES" dirty="0"/>
                        <a:t>Alcance</a:t>
                      </a:r>
                      <a:endParaRPr lang="es-CO" dirty="0"/>
                    </a:p>
                  </a:txBody>
                  <a:tcPr/>
                </a:tc>
                <a:tc>
                  <a:txBody>
                    <a:bodyPr/>
                    <a:lstStyle/>
                    <a:p>
                      <a:r>
                        <a:rPr lang="es-ES" dirty="0"/>
                        <a:t>Construido para satisfacer las necesidades de información de toda la organización </a:t>
                      </a:r>
                      <a:endParaRPr lang="es-CO" dirty="0"/>
                    </a:p>
                  </a:txBody>
                  <a:tcPr/>
                </a:tc>
                <a:tc>
                  <a:txBody>
                    <a:bodyPr/>
                    <a:lstStyle/>
                    <a:p>
                      <a:r>
                        <a:rPr lang="es-ES" dirty="0"/>
                        <a:t>Construido para satisfacer las necesidades de un área de negocio especifica.</a:t>
                      </a:r>
                      <a:endParaRPr lang="es-CO" dirty="0"/>
                    </a:p>
                  </a:txBody>
                  <a:tcPr/>
                </a:tc>
                <a:extLst>
                  <a:ext uri="{0D108BD9-81ED-4DB2-BD59-A6C34878D82A}">
                    <a16:rowId xmlns:a16="http://schemas.microsoft.com/office/drawing/2014/main" val="2207654164"/>
                  </a:ext>
                </a:extLst>
              </a:tr>
              <a:tr h="880290">
                <a:tc>
                  <a:txBody>
                    <a:bodyPr/>
                    <a:lstStyle/>
                    <a:p>
                      <a:r>
                        <a:rPr lang="es-ES" dirty="0"/>
                        <a:t>Objetos</a:t>
                      </a:r>
                      <a:endParaRPr lang="es-CO" dirty="0"/>
                    </a:p>
                  </a:txBody>
                  <a:tcPr/>
                </a:tc>
                <a:tc>
                  <a:txBody>
                    <a:bodyPr/>
                    <a:lstStyle/>
                    <a:p>
                      <a:r>
                        <a:rPr lang="es-ES" dirty="0"/>
                        <a:t>Diseño para optimizar la integración y la administración de los datos fuente.</a:t>
                      </a:r>
                      <a:endParaRPr lang="es-CO" dirty="0"/>
                    </a:p>
                  </a:txBody>
                  <a:tcPr/>
                </a:tc>
                <a:tc>
                  <a:txBody>
                    <a:bodyPr/>
                    <a:lstStyle/>
                    <a:p>
                      <a:r>
                        <a:rPr lang="es-ES" dirty="0"/>
                        <a:t>Diseñado para optimizar la entrega de información de soporte a decisiones </a:t>
                      </a:r>
                      <a:endParaRPr lang="es-CO" dirty="0"/>
                    </a:p>
                  </a:txBody>
                  <a:tcPr/>
                </a:tc>
                <a:extLst>
                  <a:ext uri="{0D108BD9-81ED-4DB2-BD59-A6C34878D82A}">
                    <a16:rowId xmlns:a16="http://schemas.microsoft.com/office/drawing/2014/main" val="601010304"/>
                  </a:ext>
                </a:extLst>
              </a:tr>
              <a:tr h="616203">
                <a:tc>
                  <a:txBody>
                    <a:bodyPr/>
                    <a:lstStyle/>
                    <a:p>
                      <a:r>
                        <a:rPr lang="es-ES" dirty="0"/>
                        <a:t>Características</a:t>
                      </a:r>
                      <a:endParaRPr lang="es-CO" dirty="0"/>
                    </a:p>
                  </a:txBody>
                  <a:tcPr/>
                </a:tc>
                <a:tc>
                  <a:txBody>
                    <a:bodyPr/>
                    <a:lstStyle/>
                    <a:p>
                      <a:r>
                        <a:rPr lang="es-ES" dirty="0"/>
                        <a:t>Administra grandes cantidades de datos históricos a nivel atómico. </a:t>
                      </a:r>
                      <a:endParaRPr lang="es-CO" dirty="0"/>
                    </a:p>
                  </a:txBody>
                  <a:tcPr/>
                </a:tc>
                <a:tc>
                  <a:txBody>
                    <a:bodyPr/>
                    <a:lstStyle/>
                    <a:p>
                      <a:r>
                        <a:rPr lang="es-ES" dirty="0"/>
                        <a:t>Se concentra en administrar resúmenes y/o datos totalizados</a:t>
                      </a:r>
                      <a:endParaRPr lang="es-CO" dirty="0"/>
                    </a:p>
                  </a:txBody>
                  <a:tcPr/>
                </a:tc>
                <a:extLst>
                  <a:ext uri="{0D108BD9-81ED-4DB2-BD59-A6C34878D82A}">
                    <a16:rowId xmlns:a16="http://schemas.microsoft.com/office/drawing/2014/main" val="572079127"/>
                  </a:ext>
                </a:extLst>
              </a:tr>
              <a:tr h="616203">
                <a:tc>
                  <a:txBody>
                    <a:bodyPr/>
                    <a:lstStyle/>
                    <a:p>
                      <a:r>
                        <a:rPr lang="es-ES" dirty="0"/>
                        <a:t>Pertenencia</a:t>
                      </a:r>
                      <a:endParaRPr lang="es-CO" dirty="0"/>
                    </a:p>
                  </a:txBody>
                  <a:tcPr/>
                </a:tc>
                <a:tc>
                  <a:txBody>
                    <a:bodyPr/>
                    <a:lstStyle/>
                    <a:p>
                      <a:r>
                        <a:rPr lang="es-ES" dirty="0"/>
                        <a:t>Pertenece a toda la organización </a:t>
                      </a:r>
                      <a:endParaRPr lang="es-CO" dirty="0"/>
                    </a:p>
                  </a:txBody>
                  <a:tcPr/>
                </a:tc>
                <a:tc>
                  <a:txBody>
                    <a:bodyPr/>
                    <a:lstStyle/>
                    <a:p>
                      <a:r>
                        <a:rPr lang="es-ES" dirty="0"/>
                        <a:t>Pertenece al área de negocio al cual esta orientado</a:t>
                      </a:r>
                      <a:endParaRPr lang="es-CO" dirty="0"/>
                    </a:p>
                  </a:txBody>
                  <a:tcPr/>
                </a:tc>
                <a:extLst>
                  <a:ext uri="{0D108BD9-81ED-4DB2-BD59-A6C34878D82A}">
                    <a16:rowId xmlns:a16="http://schemas.microsoft.com/office/drawing/2014/main" val="102561017"/>
                  </a:ext>
                </a:extLst>
              </a:tr>
              <a:tr h="880290">
                <a:tc>
                  <a:txBody>
                    <a:bodyPr/>
                    <a:lstStyle/>
                    <a:p>
                      <a:r>
                        <a:rPr lang="es-ES" dirty="0"/>
                        <a:t>Administración</a:t>
                      </a:r>
                      <a:endParaRPr lang="es-CO" dirty="0"/>
                    </a:p>
                  </a:txBody>
                  <a:tcPr/>
                </a:tc>
                <a:tc>
                  <a:txBody>
                    <a:bodyPr/>
                    <a:lstStyle/>
                    <a:p>
                      <a:r>
                        <a:rPr lang="es-ES" dirty="0"/>
                        <a:t>Es administrado por la unidad de sistema de la organización </a:t>
                      </a:r>
                      <a:endParaRPr lang="es-CO" dirty="0"/>
                    </a:p>
                  </a:txBody>
                  <a:tcPr/>
                </a:tc>
                <a:tc>
                  <a:txBody>
                    <a:bodyPr/>
                    <a:lstStyle/>
                    <a:p>
                      <a:r>
                        <a:rPr lang="es-ES" dirty="0"/>
                        <a:t>Es administrado por el personal de sistemas de la unidad propietaria del datamart.</a:t>
                      </a:r>
                      <a:endParaRPr lang="es-CO" dirty="0"/>
                    </a:p>
                  </a:txBody>
                  <a:tcPr/>
                </a:tc>
                <a:extLst>
                  <a:ext uri="{0D108BD9-81ED-4DB2-BD59-A6C34878D82A}">
                    <a16:rowId xmlns:a16="http://schemas.microsoft.com/office/drawing/2014/main" val="2296414900"/>
                  </a:ext>
                </a:extLst>
              </a:tr>
            </a:tbl>
          </a:graphicData>
        </a:graphic>
      </p:graphicFrame>
    </p:spTree>
    <p:extLst>
      <p:ext uri="{BB962C8B-B14F-4D97-AF65-F5344CB8AC3E}">
        <p14:creationId xmlns:p14="http://schemas.microsoft.com/office/powerpoint/2010/main" val="1401239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5DCCAFC3-18BB-4B2C-9DA5-4EBDFAE2FA8A}"/>
              </a:ext>
            </a:extLst>
          </p:cNvPr>
          <p:cNvPicPr>
            <a:picLocks noGrp="1" noChangeAspect="1"/>
          </p:cNvPicPr>
          <p:nvPr>
            <p:ph idx="1"/>
          </p:nvPr>
        </p:nvPicPr>
        <p:blipFill>
          <a:blip r:embed="rId2"/>
          <a:stretch>
            <a:fillRect/>
          </a:stretch>
        </p:blipFill>
        <p:spPr>
          <a:xfrm>
            <a:off x="2902126" y="2141538"/>
            <a:ext cx="5698773" cy="3649662"/>
          </a:xfrm>
        </p:spPr>
      </p:pic>
      <p:sp>
        <p:nvSpPr>
          <p:cNvPr id="6" name="CuadroTexto 5">
            <a:extLst>
              <a:ext uri="{FF2B5EF4-FFF2-40B4-BE49-F238E27FC236}">
                <a16:creationId xmlns:a16="http://schemas.microsoft.com/office/drawing/2014/main" id="{8B3E68B9-E1D7-44C4-8E23-9C130A672BEE}"/>
              </a:ext>
            </a:extLst>
          </p:cNvPr>
          <p:cNvSpPr txBox="1"/>
          <p:nvPr/>
        </p:nvSpPr>
        <p:spPr>
          <a:xfrm>
            <a:off x="1946246" y="679508"/>
            <a:ext cx="7399090" cy="502702"/>
          </a:xfrm>
          <a:prstGeom prst="rect">
            <a:avLst/>
          </a:prstGeom>
          <a:noFill/>
        </p:spPr>
        <p:txBody>
          <a:bodyPr wrap="square" rtlCol="0">
            <a:spAutoFit/>
          </a:bodyPr>
          <a:lstStyle/>
          <a:p>
            <a:pPr algn="ctr"/>
            <a:r>
              <a:rPr lang="es-ES" sz="4000" baseline="-25000" dirty="0">
                <a:latin typeface="Times New Roman" panose="02020603050405020304" pitchFamily="18" charset="0"/>
                <a:cs typeface="Times New Roman" panose="02020603050405020304" pitchFamily="18" charset="0"/>
              </a:rPr>
              <a:t>CUBOS OLAP</a:t>
            </a:r>
            <a:endParaRPr lang="es-CO" sz="4000" baseline="-2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645201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139</TotalTime>
  <Words>383</Words>
  <Application>Microsoft Office PowerPoint</Application>
  <PresentationFormat>Panorámica</PresentationFormat>
  <Paragraphs>49</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11</vt:i4>
      </vt:variant>
    </vt:vector>
  </HeadingPairs>
  <TitlesOfParts>
    <vt:vector size="18" baseType="lpstr">
      <vt:lpstr>Algerian</vt:lpstr>
      <vt:lpstr>Arial</vt:lpstr>
      <vt:lpstr>Arial Black</vt:lpstr>
      <vt:lpstr>Calibri</vt:lpstr>
      <vt:lpstr>Calibri Light</vt:lpstr>
      <vt:lpstr>Times New Roman</vt:lpstr>
      <vt:lpstr>Celestial</vt:lpstr>
      <vt:lpstr>CUBOS  Y  DATAMARTS</vt:lpstr>
      <vt:lpstr>DATAMART  Un datamart es una base de datos departamental, especializada en el almacenamiento de los datos de un área de negocio específica. se caracteriza por disponer la estructura óptima de datos para analizar la información al detalle desde todas las perspectivas que afecten a los procesos de dicho departamento un datamart puede ser alimentado desde los datos de un datawarehouse, o integrar por si mismo un compendio de distintas fuentes de información.     </vt:lpstr>
      <vt:lpstr>CLASIFICACIÓN DEL DATAMART </vt:lpstr>
      <vt:lpstr>Tipos de datamarts</vt:lpstr>
      <vt:lpstr> dataWarehouse </vt:lpstr>
      <vt:lpstr>Ventajas datamart</vt:lpstr>
      <vt:lpstr>Ventajas datawarehouse  </vt:lpstr>
      <vt:lpstr>Diferencia entre un data warehouse y datamart</vt:lpstr>
      <vt:lpstr>Presentación de PowerPoint</vt:lpstr>
      <vt:lpstr>DATAMART</vt:lpstr>
      <vt:lpstr>referencias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CUBOS  Y  DATAMARTS</dc:title>
  <dc:creator>stiven echeverri</dc:creator>
  <cp:lastModifiedBy>Profesores Ciencias Basicias e Ingenieria 02</cp:lastModifiedBy>
  <cp:revision>15</cp:revision>
  <dcterms:created xsi:type="dcterms:W3CDTF">2019-09-21T05:43:04Z</dcterms:created>
  <dcterms:modified xsi:type="dcterms:W3CDTF">2019-09-28T16:51:44Z</dcterms:modified>
</cp:coreProperties>
</file>